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sldIdLst>
    <p:sldId id="288" r:id="rId5"/>
    <p:sldId id="303" r:id="rId6"/>
    <p:sldId id="340" r:id="rId7"/>
    <p:sldId id="341" r:id="rId8"/>
    <p:sldId id="33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3FF"/>
    <a:srgbClr val="F7F5EE"/>
    <a:srgbClr val="232323"/>
    <a:srgbClr val="AA1120"/>
    <a:srgbClr val="000E35"/>
    <a:srgbClr val="0C2749"/>
    <a:srgbClr val="FF1200"/>
    <a:srgbClr val="66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8BFF66-E339-9846-A83A-233BC55B8E0D}" v="47" dt="2025-11-04T19:38:35.528"/>
    <p1510:client id="{8D96C93F-F03B-B749-80CB-49C127AEAAF6}" v="100" dt="2025-11-03T19:45:31.9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116"/>
    <p:restoredTop sz="94658"/>
  </p:normalViewPr>
  <p:slideViewPr>
    <p:cSldViewPr snapToGrid="0">
      <p:cViewPr varScale="1">
        <p:scale>
          <a:sx n="99" d="100"/>
          <a:sy n="99" d="100"/>
        </p:scale>
        <p:origin x="208" y="632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7807C1-1908-C04A-B43F-37565ED7E0EE}" type="datetimeFigureOut">
              <a:rPr lang="en-US" smtClean="0"/>
              <a:t>11/4/25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B8963-FC9C-8F46-B950-254E2B6FE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293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ver Pic Cream">
    <p:bg>
      <p:bgPr>
        <a:solidFill>
          <a:srgbClr val="F7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3E4FDD8-C78E-A88A-8D05-30AE74CC9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1594624"/>
            <a:ext cx="5804153" cy="37133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6000" b="1" i="0">
                <a:solidFill>
                  <a:schemeClr val="tx1"/>
                </a:solidFill>
                <a:latin typeface="Montserrat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FBEFAE60-E88F-8D21-FD53-39F13CE570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53200" y="869950"/>
            <a:ext cx="3400425" cy="4906963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C72F4C-C8FC-F482-D9AF-77DAB323BC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139" y="1101693"/>
            <a:ext cx="853028" cy="9557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8755A19-EBC3-05DC-ED2B-63B27C826F4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48395" y="6366232"/>
            <a:ext cx="1023356" cy="280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035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 Crea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D14FACC-0613-5D2B-DCB1-0F2AD61BA171}"/>
              </a:ext>
            </a:extLst>
          </p:cNvPr>
          <p:cNvSpPr/>
          <p:nvPr userDrawn="1"/>
        </p:nvSpPr>
        <p:spPr>
          <a:xfrm>
            <a:off x="0" y="0"/>
            <a:ext cx="12192000" cy="1297452"/>
          </a:xfrm>
          <a:prstGeom prst="rect">
            <a:avLst/>
          </a:prstGeom>
          <a:solidFill>
            <a:srgbClr val="F7F5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8" name="Title Placeholder 2">
            <a:extLst>
              <a:ext uri="{FF2B5EF4-FFF2-40B4-BE49-F238E27FC236}">
                <a16:creationId xmlns:a16="http://schemas.microsoft.com/office/drawing/2014/main" id="{D3289E22-69BE-A15F-BDD8-E9F80405C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225083"/>
            <a:ext cx="10177094" cy="90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000" b="1" i="0">
                <a:solidFill>
                  <a:schemeClr val="tx1"/>
                </a:solidFill>
                <a:latin typeface="Montserrat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7E02E0A2-D448-9B4A-EA04-DFFF28B526C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41252" y="1519310"/>
            <a:ext cx="10906620" cy="4716389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tx1"/>
                </a:solidFill>
                <a:latin typeface="Montserrat Light" pitchFamily="2" charset="77"/>
              </a:defRPr>
            </a:lvl1pPr>
            <a:lvl2pPr>
              <a:defRPr sz="1600" b="0" i="0">
                <a:solidFill>
                  <a:schemeClr val="tx1"/>
                </a:solidFill>
                <a:latin typeface="Montserrat Light" pitchFamily="2" charset="77"/>
              </a:defRPr>
            </a:lvl2pPr>
            <a:lvl3pPr>
              <a:defRPr sz="1400" b="0" i="0">
                <a:solidFill>
                  <a:schemeClr val="tx1"/>
                </a:solidFill>
                <a:latin typeface="Montserrat Light" pitchFamily="2" charset="77"/>
              </a:defRPr>
            </a:lvl3pPr>
            <a:lvl4pPr>
              <a:defRPr sz="1200" b="0" i="0">
                <a:solidFill>
                  <a:schemeClr val="tx1"/>
                </a:solidFill>
                <a:latin typeface="Montserrat Light" pitchFamily="2" charset="77"/>
              </a:defRPr>
            </a:lvl4pPr>
            <a:lvl5pPr>
              <a:defRPr sz="1100" b="0" i="0">
                <a:solidFill>
                  <a:schemeClr val="tx1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C0A90D2-54D9-BEAD-B898-9280D6304A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48395" y="6366232"/>
            <a:ext cx="1023356" cy="28084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AE676C7-1D61-6101-9A43-CFF68FF61A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4035" t="34992" r="64859" b="31989"/>
          <a:stretch/>
        </p:blipFill>
        <p:spPr>
          <a:xfrm>
            <a:off x="10972800" y="0"/>
            <a:ext cx="1219200" cy="1294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519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 Crea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2D04FF9-E1B7-6259-C319-6DE7DA53CBC4}"/>
              </a:ext>
            </a:extLst>
          </p:cNvPr>
          <p:cNvSpPr/>
          <p:nvPr userDrawn="1"/>
        </p:nvSpPr>
        <p:spPr>
          <a:xfrm>
            <a:off x="0" y="0"/>
            <a:ext cx="12192000" cy="1297452"/>
          </a:xfrm>
          <a:prstGeom prst="rect">
            <a:avLst/>
          </a:prstGeom>
          <a:solidFill>
            <a:srgbClr val="F7F5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BD3A52-5D01-0079-5526-3356F3A432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4035" t="34992" r="64859" b="31989"/>
          <a:stretch/>
        </p:blipFill>
        <p:spPr>
          <a:xfrm>
            <a:off x="10972800" y="0"/>
            <a:ext cx="1219200" cy="1294228"/>
          </a:xfrm>
          <a:prstGeom prst="rect">
            <a:avLst/>
          </a:prstGeom>
        </p:spPr>
      </p:pic>
      <p:sp>
        <p:nvSpPr>
          <p:cNvPr id="8" name="Title Placeholder 2">
            <a:extLst>
              <a:ext uri="{FF2B5EF4-FFF2-40B4-BE49-F238E27FC236}">
                <a16:creationId xmlns:a16="http://schemas.microsoft.com/office/drawing/2014/main" id="{D3289E22-69BE-A15F-BDD8-E9F80405C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225083"/>
            <a:ext cx="10177094" cy="90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000" b="1" i="0">
                <a:solidFill>
                  <a:schemeClr val="tx1"/>
                </a:solidFill>
                <a:latin typeface="Montserrat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F66D783D-815F-46BA-DC3D-6016E4BD730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41252" y="1519311"/>
            <a:ext cx="5364162" cy="4647313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tx1"/>
                </a:solidFill>
                <a:latin typeface="Montserrat Light" pitchFamily="2" charset="77"/>
              </a:defRPr>
            </a:lvl1pPr>
            <a:lvl2pPr>
              <a:defRPr sz="1600" b="0" i="0">
                <a:solidFill>
                  <a:schemeClr val="tx1"/>
                </a:solidFill>
                <a:latin typeface="Montserrat Light" pitchFamily="2" charset="77"/>
              </a:defRPr>
            </a:lvl2pPr>
            <a:lvl3pPr>
              <a:defRPr sz="1400" b="0" i="0">
                <a:solidFill>
                  <a:schemeClr val="tx1"/>
                </a:solidFill>
                <a:latin typeface="Montserrat Light" pitchFamily="2" charset="77"/>
              </a:defRPr>
            </a:lvl3pPr>
            <a:lvl4pPr>
              <a:defRPr sz="1200" b="0" i="0">
                <a:solidFill>
                  <a:schemeClr val="tx1"/>
                </a:solidFill>
                <a:latin typeface="Montserrat Light" pitchFamily="2" charset="77"/>
              </a:defRPr>
            </a:lvl4pPr>
            <a:lvl5pPr>
              <a:defRPr sz="1100" b="0" i="0">
                <a:solidFill>
                  <a:schemeClr val="tx1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9F6EE999-4A55-8898-01C9-A8C5D2E1DB3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86586" y="1519311"/>
            <a:ext cx="5364162" cy="4647313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tx1"/>
                </a:solidFill>
                <a:latin typeface="Montserrat Light" pitchFamily="2" charset="77"/>
              </a:defRPr>
            </a:lvl1pPr>
            <a:lvl2pPr>
              <a:defRPr sz="1600" b="0" i="0">
                <a:solidFill>
                  <a:schemeClr val="tx1"/>
                </a:solidFill>
                <a:latin typeface="Montserrat Light" pitchFamily="2" charset="77"/>
              </a:defRPr>
            </a:lvl2pPr>
            <a:lvl3pPr>
              <a:defRPr sz="1400" b="0" i="0">
                <a:solidFill>
                  <a:schemeClr val="tx1"/>
                </a:solidFill>
                <a:latin typeface="Montserrat Light" pitchFamily="2" charset="77"/>
              </a:defRPr>
            </a:lvl3pPr>
            <a:lvl4pPr>
              <a:defRPr sz="1200" b="0" i="0">
                <a:solidFill>
                  <a:schemeClr val="tx1"/>
                </a:solidFill>
                <a:latin typeface="Montserrat Light" pitchFamily="2" charset="77"/>
              </a:defRPr>
            </a:lvl4pPr>
            <a:lvl5pPr>
              <a:defRPr sz="1100" b="0" i="0">
                <a:solidFill>
                  <a:schemeClr val="tx1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71E8959-1A57-A752-9DD2-9AE852BB2F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48395" y="6366232"/>
            <a:ext cx="1023356" cy="2808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08DB85-E4EA-4361-529F-29EA39815CB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045033" y="6526813"/>
            <a:ext cx="1616824" cy="14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657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 Crea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0F82AD7-2C7D-DE53-20B4-85BC517C7A09}"/>
              </a:ext>
            </a:extLst>
          </p:cNvPr>
          <p:cNvSpPr/>
          <p:nvPr userDrawn="1"/>
        </p:nvSpPr>
        <p:spPr>
          <a:xfrm>
            <a:off x="0" y="0"/>
            <a:ext cx="12192000" cy="1297452"/>
          </a:xfrm>
          <a:prstGeom prst="rect">
            <a:avLst/>
          </a:prstGeom>
          <a:solidFill>
            <a:srgbClr val="F7F5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C9C761-8FD2-DE66-CCFE-73D6C51218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4035" t="34992" r="64859" b="31989"/>
          <a:stretch/>
        </p:blipFill>
        <p:spPr>
          <a:xfrm>
            <a:off x="10972800" y="0"/>
            <a:ext cx="1219200" cy="1294228"/>
          </a:xfrm>
          <a:prstGeom prst="rect">
            <a:avLst/>
          </a:prstGeom>
        </p:spPr>
      </p:pic>
      <p:sp>
        <p:nvSpPr>
          <p:cNvPr id="8" name="Title Placeholder 2">
            <a:extLst>
              <a:ext uri="{FF2B5EF4-FFF2-40B4-BE49-F238E27FC236}">
                <a16:creationId xmlns:a16="http://schemas.microsoft.com/office/drawing/2014/main" id="{D3289E22-69BE-A15F-BDD8-E9F80405C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225083"/>
            <a:ext cx="10177094" cy="90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000" b="1" i="0">
                <a:solidFill>
                  <a:schemeClr val="tx1"/>
                </a:solidFill>
                <a:latin typeface="Montserrat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14">
            <a:extLst>
              <a:ext uri="{FF2B5EF4-FFF2-40B4-BE49-F238E27FC236}">
                <a16:creationId xmlns:a16="http://schemas.microsoft.com/office/drawing/2014/main" id="{884D47C9-27BA-18C1-7525-A15EE4E6FCB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4468" y="1487565"/>
            <a:ext cx="4320496" cy="79843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Tx/>
              <a:buNone/>
              <a:defRPr sz="2000" b="0">
                <a:solidFill>
                  <a:schemeClr val="tx1"/>
                </a:solidFill>
                <a:latin typeface="Montserrat" pitchFamily="2" charset="77"/>
              </a:defRPr>
            </a:lvl1pPr>
            <a:lvl2pPr marL="176212" indent="0">
              <a:buNone/>
              <a:defRPr/>
            </a:lvl2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D1A12BE7-A4F6-1E4B-7AF6-32575ED9E7A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4468" y="2370265"/>
            <a:ext cx="4320496" cy="37963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53187B8C-C7DD-3B3C-5ADD-0FDDDDEA378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229497" y="1487565"/>
            <a:ext cx="6367771" cy="4760835"/>
          </a:xfrm>
          <a:prstGeom prst="rect">
            <a:avLst/>
          </a:prstGeom>
        </p:spPr>
        <p:txBody>
          <a:bodyPr/>
          <a:lstStyle>
            <a:lvl1pPr>
              <a:buClrTx/>
              <a:defRPr sz="1800" b="0" i="0">
                <a:solidFill>
                  <a:schemeClr val="tx1"/>
                </a:solidFill>
                <a:latin typeface="Montserrat Light" pitchFamily="2" charset="77"/>
              </a:defRPr>
            </a:lvl1pPr>
            <a:lvl2pPr>
              <a:buClrTx/>
              <a:defRPr sz="1600" b="0" i="0">
                <a:solidFill>
                  <a:schemeClr val="tx1"/>
                </a:solidFill>
                <a:latin typeface="Montserrat Light" pitchFamily="2" charset="77"/>
              </a:defRPr>
            </a:lvl2pPr>
            <a:lvl3pPr>
              <a:buClrTx/>
              <a:defRPr sz="1400" b="0" i="0">
                <a:solidFill>
                  <a:schemeClr val="tx1"/>
                </a:solidFill>
                <a:latin typeface="Montserrat Light" pitchFamily="2" charset="77"/>
              </a:defRPr>
            </a:lvl3pPr>
            <a:lvl4pPr>
              <a:buClrTx/>
              <a:defRPr sz="1200" b="0" i="0">
                <a:solidFill>
                  <a:schemeClr val="tx1"/>
                </a:solidFill>
                <a:latin typeface="Montserrat Light" pitchFamily="2" charset="77"/>
              </a:defRPr>
            </a:lvl4pPr>
            <a:lvl5pPr>
              <a:lnSpc>
                <a:spcPct val="100000"/>
              </a:lnSpc>
              <a:buClrTx/>
              <a:defRPr sz="1100" b="0" i="0">
                <a:solidFill>
                  <a:schemeClr val="tx1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F57345-25D5-70C7-7BD8-4A44BB5B6E9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48395" y="6366232"/>
            <a:ext cx="1023356" cy="2808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29A55A-CA79-0B4C-AD88-7CFADCE5C75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045033" y="6526813"/>
            <a:ext cx="1616824" cy="14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037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 Crea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E0A37FD9-75F2-9B4F-F65B-261C221B496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4468" y="1487565"/>
            <a:ext cx="4320496" cy="79843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Tx/>
              <a:buNone/>
              <a:defRPr sz="2000" b="0">
                <a:solidFill>
                  <a:schemeClr val="tx1"/>
                </a:solidFill>
                <a:latin typeface="Montserrat" pitchFamily="2" charset="77"/>
              </a:defRPr>
            </a:lvl1pPr>
            <a:lvl2pPr marL="176212" indent="0">
              <a:buNone/>
              <a:defRPr/>
            </a:lvl2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B74635F-1782-F191-5390-9CA924F24EB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4468" y="2370265"/>
            <a:ext cx="4320496" cy="37963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EA8D3784-7FAD-7E5F-0F84-EB36EEB9F4A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229497" y="1487565"/>
            <a:ext cx="6367771" cy="4760835"/>
          </a:xfrm>
          <a:prstGeom prst="rect">
            <a:avLst/>
          </a:prstGeom>
        </p:spPr>
        <p:txBody>
          <a:bodyPr/>
          <a:lstStyle>
            <a:lvl1pPr>
              <a:buClrTx/>
              <a:defRPr sz="1800" b="0" i="0">
                <a:solidFill>
                  <a:schemeClr val="tx1"/>
                </a:solidFill>
                <a:latin typeface="Montserrat Light" pitchFamily="2" charset="77"/>
              </a:defRPr>
            </a:lvl1pPr>
            <a:lvl2pPr>
              <a:buClrTx/>
              <a:defRPr sz="1600" b="0" i="0">
                <a:solidFill>
                  <a:schemeClr val="tx1"/>
                </a:solidFill>
                <a:latin typeface="Montserrat Light" pitchFamily="2" charset="77"/>
              </a:defRPr>
            </a:lvl2pPr>
            <a:lvl3pPr>
              <a:buClrTx/>
              <a:defRPr sz="1400" b="0" i="0">
                <a:solidFill>
                  <a:schemeClr val="tx1"/>
                </a:solidFill>
                <a:latin typeface="Montserrat Light" pitchFamily="2" charset="77"/>
              </a:defRPr>
            </a:lvl3pPr>
            <a:lvl4pPr>
              <a:buClrTx/>
              <a:defRPr sz="1200" b="0" i="0">
                <a:solidFill>
                  <a:schemeClr val="tx1"/>
                </a:solidFill>
                <a:latin typeface="Montserrat Light" pitchFamily="2" charset="77"/>
              </a:defRPr>
            </a:lvl4pPr>
            <a:lvl5pPr>
              <a:lnSpc>
                <a:spcPct val="100000"/>
              </a:lnSpc>
              <a:buClrTx/>
              <a:defRPr sz="1100" b="0" i="0">
                <a:solidFill>
                  <a:schemeClr val="tx1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31387F-8C9A-A8ED-6931-F2E885DCC5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48395" y="6366232"/>
            <a:ext cx="1023356" cy="28084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5A86178-FD90-076D-844E-49DB2E03127F}"/>
              </a:ext>
            </a:extLst>
          </p:cNvPr>
          <p:cNvSpPr/>
          <p:nvPr userDrawn="1"/>
        </p:nvSpPr>
        <p:spPr>
          <a:xfrm>
            <a:off x="0" y="0"/>
            <a:ext cx="12192000" cy="1297452"/>
          </a:xfrm>
          <a:prstGeom prst="rect">
            <a:avLst/>
          </a:prstGeom>
          <a:solidFill>
            <a:srgbClr val="F7F5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30779D-6E72-49E2-9294-A115B26E981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4035" t="34992" r="64859" b="31989"/>
          <a:stretch/>
        </p:blipFill>
        <p:spPr>
          <a:xfrm>
            <a:off x="10972800" y="0"/>
            <a:ext cx="1219200" cy="12942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65967C-9D1A-7A29-0D17-1557A5B7D5B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045033" y="6526813"/>
            <a:ext cx="1616824" cy="14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899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5 Crea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DC3D384D-A394-FABA-E531-1C719B2AD4A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212132" y="1483952"/>
            <a:ext cx="6385135" cy="468267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Montserrat Light" pitchFamily="2" charset="77"/>
              </a:defRPr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75568220-EE33-1BC7-B9D3-2DB50E652F0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4468" y="1487565"/>
            <a:ext cx="4320496" cy="79843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Tx/>
              <a:buNone/>
              <a:defRPr sz="2000" b="0">
                <a:solidFill>
                  <a:schemeClr val="tx1"/>
                </a:solidFill>
                <a:latin typeface="Montserrat" pitchFamily="2" charset="77"/>
              </a:defRPr>
            </a:lvl1pPr>
            <a:lvl2pPr marL="176212" indent="0">
              <a:buNone/>
              <a:defRPr/>
            </a:lvl2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53CB8EB7-7DA4-6DFA-8F42-686538FB3F2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4468" y="2370265"/>
            <a:ext cx="4320496" cy="37963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3CDEE72-4729-FACB-74EC-FE52F4DFC6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48395" y="6366232"/>
            <a:ext cx="1023356" cy="28084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13108B2-1ACA-4E86-89BE-2CCC901BD333}"/>
              </a:ext>
            </a:extLst>
          </p:cNvPr>
          <p:cNvSpPr/>
          <p:nvPr userDrawn="1"/>
        </p:nvSpPr>
        <p:spPr>
          <a:xfrm>
            <a:off x="0" y="0"/>
            <a:ext cx="12192000" cy="1297452"/>
          </a:xfrm>
          <a:prstGeom prst="rect">
            <a:avLst/>
          </a:prstGeom>
          <a:solidFill>
            <a:srgbClr val="F7F5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1EB704-8133-6128-3762-34199622442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4035" t="34992" r="64859" b="31989"/>
          <a:stretch/>
        </p:blipFill>
        <p:spPr>
          <a:xfrm>
            <a:off x="10972800" y="0"/>
            <a:ext cx="1219200" cy="12942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CE1BD6-F72C-4D8B-FA7A-C1819D53F2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045033" y="6526813"/>
            <a:ext cx="1616824" cy="14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8253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6 Crea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808272F3-124D-47B5-A2B3-F2027C3BED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" y="1447800"/>
            <a:ext cx="3221108" cy="464820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b="0" i="0">
                <a:solidFill>
                  <a:schemeClr val="tx1"/>
                </a:solidFill>
                <a:latin typeface="Montserrat Light" pitchFamily="2" charset="77"/>
              </a:defRPr>
            </a:lvl1pPr>
          </a:lstStyle>
          <a:p>
            <a:endParaRPr lang="en-US"/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B8F7CEF1-6685-7774-216D-2BC2566F1BE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85446" y="1447800"/>
            <a:ext cx="3221108" cy="464820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b="0" i="0">
                <a:solidFill>
                  <a:schemeClr val="tx1"/>
                </a:solidFill>
                <a:latin typeface="Montserrat Light" pitchFamily="2" charset="77"/>
              </a:defRPr>
            </a:lvl1pPr>
          </a:lstStyle>
          <a:p>
            <a:endParaRPr lang="en-US"/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2E5A3233-6A87-E87D-5E7C-55C1C60EC51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458200" y="1447800"/>
            <a:ext cx="3221108" cy="464820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b="0" i="0">
                <a:solidFill>
                  <a:schemeClr val="tx1"/>
                </a:solidFill>
                <a:latin typeface="Montserrat Light" pitchFamily="2" charset="77"/>
              </a:defRPr>
            </a:lvl1pPr>
          </a:lstStyle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96A8DC-E39B-B555-3BC6-ED8DBCBAC4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48395" y="6366232"/>
            <a:ext cx="1023356" cy="28084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948E55B-8A9A-16E3-3AB4-4CC8118695C1}"/>
              </a:ext>
            </a:extLst>
          </p:cNvPr>
          <p:cNvSpPr/>
          <p:nvPr userDrawn="1"/>
        </p:nvSpPr>
        <p:spPr>
          <a:xfrm>
            <a:off x="0" y="0"/>
            <a:ext cx="12192000" cy="1297452"/>
          </a:xfrm>
          <a:prstGeom prst="rect">
            <a:avLst/>
          </a:prstGeom>
          <a:solidFill>
            <a:srgbClr val="F7F5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7834FF-EFE8-8DFF-291E-30CB7312C13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4035" t="34992" r="64859" b="31989"/>
          <a:stretch/>
        </p:blipFill>
        <p:spPr>
          <a:xfrm>
            <a:off x="10972800" y="0"/>
            <a:ext cx="1219200" cy="129422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A34ABA7-3752-3A85-E25F-C8370763FAD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045033" y="6526813"/>
            <a:ext cx="1616824" cy="14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8841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ream">
    <p:bg>
      <p:bgPr>
        <a:solidFill>
          <a:srgbClr val="F7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A39194B8-3883-929C-CE00-801A5AF2C2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1252" y="3325122"/>
            <a:ext cx="10941148" cy="900332"/>
          </a:xfrm>
          <a:prstGeom prst="rect">
            <a:avLst/>
          </a:prstGeom>
        </p:spPr>
        <p:txBody>
          <a:bodyPr anchor="ctr"/>
          <a:lstStyle>
            <a:lvl1pPr algn="ctr">
              <a:defRPr sz="3000" b="1" i="0">
                <a:solidFill>
                  <a:schemeClr val="tx1"/>
                </a:solidFill>
                <a:latin typeface="Montserrat" pitchFamily="2" charset="77"/>
              </a:defRPr>
            </a:lvl1pPr>
          </a:lstStyle>
          <a:p>
            <a:r>
              <a:rPr lang="en-US"/>
              <a:t>Thank You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5CB463-847A-86A0-C9BD-46A131FAE2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69486" y="1781821"/>
            <a:ext cx="853028" cy="9557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23CFDA-B7E7-4072-A59D-7495E05A1D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48395" y="6366232"/>
            <a:ext cx="1023356" cy="2808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09F9B7-7D8C-00EC-8347-0CCBC3D127D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4035" t="34992" r="64859" b="31989"/>
          <a:stretch/>
        </p:blipFill>
        <p:spPr>
          <a:xfrm>
            <a:off x="10972800" y="0"/>
            <a:ext cx="1219200" cy="1294228"/>
          </a:xfrm>
          <a:prstGeom prst="rect">
            <a:avLst/>
          </a:prstGeom>
        </p:spPr>
      </p:pic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38372483-0073-1C3D-DB11-36DADD02690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49032" y="6180144"/>
            <a:ext cx="7293935" cy="60165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700" b="0" i="0">
                <a:solidFill>
                  <a:schemeClr val="tx1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 dirty="0"/>
              <a:t>US: This is not an offer of a franchise. Any franchise offer is made only after a Franchise Disclosure Document has been provided. New York residents: An offering is made by prospectus only. Minnesota Reg. No. F-9950. RE/MAX, LLC and RE/MAX Integrated Regions, LLC, 5075 S. Syracuse Street, Denver, CO 80237, 1.303.770.5531.</a:t>
            </a:r>
            <a:br>
              <a:rPr lang="en-US" dirty="0"/>
            </a:br>
            <a:r>
              <a:rPr lang="en-US" dirty="0"/>
              <a:t>CAN: The information in this advertisement is not an offer to sell, or a solicitation of an offer to buy, a franchise; it is for informational purposes only. RE/MAX of Western Canada (1998), LLC and RE/MAX Ontario-Atlantic Canada, Inc. ©2025 RE/MAX, LLC. Each Office Independently Owned and Operated. 25_250</a:t>
            </a:r>
          </a:p>
        </p:txBody>
      </p:sp>
    </p:spTree>
    <p:extLst>
      <p:ext uri="{BB962C8B-B14F-4D97-AF65-F5344CB8AC3E}">
        <p14:creationId xmlns:p14="http://schemas.microsoft.com/office/powerpoint/2010/main" val="979239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Cream">
    <p:bg>
      <p:bgPr>
        <a:solidFill>
          <a:srgbClr val="F7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41D3C1E-0D30-B6CA-1686-BCB6A6EDAA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3310" y="1101693"/>
            <a:ext cx="853028" cy="955707"/>
          </a:xfrm>
          <a:prstGeom prst="rect">
            <a:avLst/>
          </a:prstGeom>
        </p:spPr>
      </p:pic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EAE5B571-4109-C300-8F77-6C9B835E99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57400" y="1384300"/>
            <a:ext cx="2578100" cy="372110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baseline="0">
                <a:solidFill>
                  <a:schemeClr val="tx1"/>
                </a:solidFill>
                <a:latin typeface="Montserrat Light" pitchFamily="2" charset="77"/>
              </a:defRPr>
            </a:lvl1pPr>
          </a:lstStyle>
          <a:p>
            <a:endParaRPr lang="en-US"/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515AEFCB-50A6-C4B8-19ED-52A6EDE8F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0" y="2667000"/>
            <a:ext cx="5775960" cy="457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700" b="1" i="0">
                <a:solidFill>
                  <a:schemeClr val="tx1"/>
                </a:solidFill>
                <a:latin typeface="Montserrat" pitchFamily="2" charset="77"/>
              </a:defRPr>
            </a:lvl1pPr>
          </a:lstStyle>
          <a:p>
            <a:r>
              <a:rPr lang="en-US"/>
              <a:t>Speaker Name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E6AAF5B-CE51-768C-9A2E-FE6841556D8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3187700"/>
            <a:ext cx="5775325" cy="36512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i="0">
                <a:solidFill>
                  <a:schemeClr val="tx1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54EE04-D745-779D-7A8B-A4BA3DF633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48395" y="6366232"/>
            <a:ext cx="1023356" cy="2808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07B1A2-BE2F-63DE-E1C6-38A9A6C66BF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4035" t="34992" r="64859" b="31989"/>
          <a:stretch/>
        </p:blipFill>
        <p:spPr>
          <a:xfrm>
            <a:off x="10972800" y="0"/>
            <a:ext cx="1219200" cy="1294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657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Cream">
    <p:bg>
      <p:bgPr>
        <a:solidFill>
          <a:srgbClr val="F7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581C598-A6C1-AD6E-530B-4120DF5980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3310" y="1101693"/>
            <a:ext cx="853028" cy="9557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6DAD9C-65EF-0E09-BEDE-D6C9B47992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55118"/>
            <a:ext cx="8499088" cy="1325563"/>
          </a:xfrm>
          <a:prstGeom prst="rect">
            <a:avLst/>
          </a:prstGeom>
        </p:spPr>
        <p:txBody>
          <a:bodyPr anchor="ctr"/>
          <a:lstStyle>
            <a:lvl1pPr>
              <a:defRPr sz="4000" b="1" i="0" baseline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r>
              <a:rPr lang="en-US"/>
              <a:t>Section Divider </a:t>
            </a:r>
            <a:br>
              <a:rPr lang="en-US"/>
            </a:br>
            <a:r>
              <a:rPr lang="en-US"/>
              <a:t>Headline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091008-C7D0-BCF9-2BCB-F6F41385929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48395" y="6366232"/>
            <a:ext cx="1023356" cy="28084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845F10E-CBBA-2D14-2029-1DCC932BD55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4035" t="34992" r="64859" b="31989"/>
          <a:stretch/>
        </p:blipFill>
        <p:spPr>
          <a:xfrm>
            <a:off x="10972800" y="0"/>
            <a:ext cx="1219200" cy="1294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429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 Cream">
    <p:bg>
      <p:bgPr>
        <a:solidFill>
          <a:srgbClr val="F7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2">
            <a:extLst>
              <a:ext uri="{FF2B5EF4-FFF2-40B4-BE49-F238E27FC236}">
                <a16:creationId xmlns:a16="http://schemas.microsoft.com/office/drawing/2014/main" id="{D3289E22-69BE-A15F-BDD8-E9F80405C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225083"/>
            <a:ext cx="10177094" cy="90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000" b="1" i="0">
                <a:solidFill>
                  <a:schemeClr val="tx1"/>
                </a:solidFill>
                <a:latin typeface="Montserrat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7E02E0A2-D448-9B4A-EA04-DFFF28B526C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41252" y="1519310"/>
            <a:ext cx="10906620" cy="4716389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tx1"/>
                </a:solidFill>
                <a:latin typeface="Montserrat Light" pitchFamily="2" charset="77"/>
              </a:defRPr>
            </a:lvl1pPr>
            <a:lvl2pPr>
              <a:defRPr sz="1600" b="0" i="0">
                <a:solidFill>
                  <a:schemeClr val="tx1"/>
                </a:solidFill>
                <a:latin typeface="Montserrat Light" pitchFamily="2" charset="77"/>
              </a:defRPr>
            </a:lvl2pPr>
            <a:lvl3pPr>
              <a:defRPr sz="1400" b="0" i="0">
                <a:solidFill>
                  <a:schemeClr val="tx1"/>
                </a:solidFill>
                <a:latin typeface="Montserrat Light" pitchFamily="2" charset="77"/>
              </a:defRPr>
            </a:lvl3pPr>
            <a:lvl4pPr>
              <a:defRPr sz="1200" b="0" i="0">
                <a:solidFill>
                  <a:schemeClr val="tx1"/>
                </a:solidFill>
                <a:latin typeface="Montserrat Light" pitchFamily="2" charset="77"/>
              </a:defRPr>
            </a:lvl4pPr>
            <a:lvl5pPr>
              <a:defRPr sz="1100" b="0" i="0">
                <a:solidFill>
                  <a:schemeClr val="tx1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317C68-67FF-46B6-8D92-3BD6A70048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48395" y="6366232"/>
            <a:ext cx="1023356" cy="28084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3936193-9111-554C-1E03-091D70F4A09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4035" t="34992" r="64859" b="31989"/>
          <a:stretch/>
        </p:blipFill>
        <p:spPr>
          <a:xfrm>
            <a:off x="10972800" y="0"/>
            <a:ext cx="1219200" cy="1294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393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 Cream">
    <p:bg>
      <p:bgPr>
        <a:solidFill>
          <a:srgbClr val="F7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2">
            <a:extLst>
              <a:ext uri="{FF2B5EF4-FFF2-40B4-BE49-F238E27FC236}">
                <a16:creationId xmlns:a16="http://schemas.microsoft.com/office/drawing/2014/main" id="{D3289E22-69BE-A15F-BDD8-E9F80405C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225083"/>
            <a:ext cx="10177094" cy="90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000" b="1" i="0">
                <a:solidFill>
                  <a:schemeClr val="tx1"/>
                </a:solidFill>
                <a:latin typeface="Montserrat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F66D783D-815F-46BA-DC3D-6016E4BD730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41252" y="1519311"/>
            <a:ext cx="5364162" cy="4647313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tx1"/>
                </a:solidFill>
                <a:latin typeface="Montserrat Light" pitchFamily="2" charset="77"/>
              </a:defRPr>
            </a:lvl1pPr>
            <a:lvl2pPr>
              <a:defRPr sz="1600" b="0" i="0">
                <a:solidFill>
                  <a:schemeClr val="tx1"/>
                </a:solidFill>
                <a:latin typeface="Montserrat Light" pitchFamily="2" charset="77"/>
              </a:defRPr>
            </a:lvl2pPr>
            <a:lvl3pPr>
              <a:defRPr sz="1400" b="0" i="0">
                <a:solidFill>
                  <a:schemeClr val="tx1"/>
                </a:solidFill>
                <a:latin typeface="Montserrat Light" pitchFamily="2" charset="77"/>
              </a:defRPr>
            </a:lvl3pPr>
            <a:lvl4pPr>
              <a:defRPr sz="1200" b="0" i="0">
                <a:solidFill>
                  <a:schemeClr val="tx1"/>
                </a:solidFill>
                <a:latin typeface="Montserrat Light" pitchFamily="2" charset="77"/>
              </a:defRPr>
            </a:lvl4pPr>
            <a:lvl5pPr>
              <a:defRPr sz="1100" b="0" i="0">
                <a:solidFill>
                  <a:schemeClr val="tx1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9F6EE999-4A55-8898-01C9-A8C5D2E1DB3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86586" y="1519311"/>
            <a:ext cx="5364162" cy="4647313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tx1"/>
                </a:solidFill>
                <a:latin typeface="Montserrat Light" pitchFamily="2" charset="77"/>
              </a:defRPr>
            </a:lvl1pPr>
            <a:lvl2pPr>
              <a:defRPr sz="1600" b="0" i="0">
                <a:solidFill>
                  <a:schemeClr val="tx1"/>
                </a:solidFill>
                <a:latin typeface="Montserrat Light" pitchFamily="2" charset="77"/>
              </a:defRPr>
            </a:lvl2pPr>
            <a:lvl3pPr>
              <a:defRPr sz="1400" b="0" i="0">
                <a:solidFill>
                  <a:schemeClr val="tx1"/>
                </a:solidFill>
                <a:latin typeface="Montserrat Light" pitchFamily="2" charset="77"/>
              </a:defRPr>
            </a:lvl3pPr>
            <a:lvl4pPr>
              <a:defRPr sz="1200" b="0" i="0">
                <a:solidFill>
                  <a:schemeClr val="tx1"/>
                </a:solidFill>
                <a:latin typeface="Montserrat Light" pitchFamily="2" charset="77"/>
              </a:defRPr>
            </a:lvl4pPr>
            <a:lvl5pPr>
              <a:defRPr sz="1100" b="0" i="0">
                <a:solidFill>
                  <a:schemeClr val="tx1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D1A3A4-27EE-C9D3-C7E2-77CDE82A4C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48395" y="6366232"/>
            <a:ext cx="1023356" cy="2808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1D8771-0CB9-ECEE-D59E-8DE656EBAC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4035" t="34992" r="64859" b="31989"/>
          <a:stretch/>
        </p:blipFill>
        <p:spPr>
          <a:xfrm>
            <a:off x="10972800" y="0"/>
            <a:ext cx="1219200" cy="1294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678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 Cream">
    <p:bg>
      <p:bgPr>
        <a:solidFill>
          <a:srgbClr val="F7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2">
            <a:extLst>
              <a:ext uri="{FF2B5EF4-FFF2-40B4-BE49-F238E27FC236}">
                <a16:creationId xmlns:a16="http://schemas.microsoft.com/office/drawing/2014/main" id="{D3289E22-69BE-A15F-BDD8-E9F80405C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2" y="225083"/>
            <a:ext cx="10177094" cy="900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000" b="1" i="0">
                <a:solidFill>
                  <a:schemeClr val="tx1"/>
                </a:solidFill>
                <a:latin typeface="Montserrat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14">
            <a:extLst>
              <a:ext uri="{FF2B5EF4-FFF2-40B4-BE49-F238E27FC236}">
                <a16:creationId xmlns:a16="http://schemas.microsoft.com/office/drawing/2014/main" id="{884D47C9-27BA-18C1-7525-A15EE4E6FCB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4468" y="1487565"/>
            <a:ext cx="4320496" cy="79843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Tx/>
              <a:buNone/>
              <a:defRPr sz="2000" b="0">
                <a:solidFill>
                  <a:schemeClr val="tx1"/>
                </a:solidFill>
                <a:latin typeface="Montserrat" pitchFamily="2" charset="77"/>
              </a:defRPr>
            </a:lvl1pPr>
            <a:lvl2pPr marL="176212" indent="0">
              <a:buNone/>
              <a:defRPr/>
            </a:lvl2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D1A12BE7-A4F6-1E4B-7AF6-32575ED9E7A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4468" y="2370265"/>
            <a:ext cx="4320496" cy="37963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53187B8C-C7DD-3B3C-5ADD-0FDDDDEA378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229497" y="1487565"/>
            <a:ext cx="6367771" cy="4760835"/>
          </a:xfrm>
          <a:prstGeom prst="rect">
            <a:avLst/>
          </a:prstGeom>
        </p:spPr>
        <p:txBody>
          <a:bodyPr/>
          <a:lstStyle>
            <a:lvl1pPr>
              <a:buClrTx/>
              <a:defRPr sz="1800" b="0" i="0">
                <a:solidFill>
                  <a:schemeClr val="tx1"/>
                </a:solidFill>
                <a:latin typeface="Montserrat Light" pitchFamily="2" charset="77"/>
              </a:defRPr>
            </a:lvl1pPr>
            <a:lvl2pPr>
              <a:buClrTx/>
              <a:defRPr sz="1600" b="0" i="0">
                <a:solidFill>
                  <a:schemeClr val="tx1"/>
                </a:solidFill>
                <a:latin typeface="Montserrat Light" pitchFamily="2" charset="77"/>
              </a:defRPr>
            </a:lvl2pPr>
            <a:lvl3pPr>
              <a:buClrTx/>
              <a:defRPr sz="1400" b="0" i="0">
                <a:solidFill>
                  <a:schemeClr val="tx1"/>
                </a:solidFill>
                <a:latin typeface="Montserrat Light" pitchFamily="2" charset="77"/>
              </a:defRPr>
            </a:lvl3pPr>
            <a:lvl4pPr>
              <a:buClrTx/>
              <a:defRPr sz="1200" b="0" i="0">
                <a:solidFill>
                  <a:schemeClr val="tx1"/>
                </a:solidFill>
                <a:latin typeface="Montserrat Light" pitchFamily="2" charset="77"/>
              </a:defRPr>
            </a:lvl4pPr>
            <a:lvl5pPr>
              <a:lnSpc>
                <a:spcPct val="100000"/>
              </a:lnSpc>
              <a:buClrTx/>
              <a:defRPr sz="1100" b="0" i="0">
                <a:solidFill>
                  <a:schemeClr val="tx1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6DA556-5013-D658-45F0-FE3F6D8381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48395" y="6366232"/>
            <a:ext cx="1023356" cy="2808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2CB34D6-0FED-8B21-F122-9EBD2E7C06D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4035" t="34992" r="64859" b="31989"/>
          <a:stretch/>
        </p:blipFill>
        <p:spPr>
          <a:xfrm>
            <a:off x="10972800" y="0"/>
            <a:ext cx="1219200" cy="12942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DE15A9D-6255-3639-3D3A-DC9CF77F07F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045033" y="6526813"/>
            <a:ext cx="1616824" cy="14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55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 Cream">
    <p:bg>
      <p:bgPr>
        <a:solidFill>
          <a:srgbClr val="F7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E0A37FD9-75F2-9B4F-F65B-261C221B496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4468" y="1487565"/>
            <a:ext cx="4320496" cy="79843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Tx/>
              <a:buNone/>
              <a:defRPr sz="2000" b="0">
                <a:solidFill>
                  <a:schemeClr val="tx1"/>
                </a:solidFill>
                <a:latin typeface="Montserrat" pitchFamily="2" charset="77"/>
              </a:defRPr>
            </a:lvl1pPr>
            <a:lvl2pPr marL="176212" indent="0">
              <a:buNone/>
              <a:defRPr/>
            </a:lvl2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B74635F-1782-F191-5390-9CA924F24EB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4468" y="2370265"/>
            <a:ext cx="4320496" cy="37963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EA8D3784-7FAD-7E5F-0F84-EB36EEB9F4A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229497" y="1487565"/>
            <a:ext cx="6367771" cy="4760835"/>
          </a:xfrm>
          <a:prstGeom prst="rect">
            <a:avLst/>
          </a:prstGeom>
        </p:spPr>
        <p:txBody>
          <a:bodyPr/>
          <a:lstStyle>
            <a:lvl1pPr>
              <a:buClrTx/>
              <a:defRPr sz="1800" b="0" i="0">
                <a:solidFill>
                  <a:schemeClr val="tx1"/>
                </a:solidFill>
                <a:latin typeface="Montserrat Light" pitchFamily="2" charset="77"/>
              </a:defRPr>
            </a:lvl1pPr>
            <a:lvl2pPr>
              <a:buClrTx/>
              <a:defRPr sz="1600" b="0" i="0">
                <a:solidFill>
                  <a:schemeClr val="tx1"/>
                </a:solidFill>
                <a:latin typeface="Montserrat Light" pitchFamily="2" charset="77"/>
              </a:defRPr>
            </a:lvl2pPr>
            <a:lvl3pPr>
              <a:buClrTx/>
              <a:defRPr sz="1400" b="0" i="0">
                <a:solidFill>
                  <a:schemeClr val="tx1"/>
                </a:solidFill>
                <a:latin typeface="Montserrat Light" pitchFamily="2" charset="77"/>
              </a:defRPr>
            </a:lvl3pPr>
            <a:lvl4pPr>
              <a:buClrTx/>
              <a:defRPr sz="1200" b="0" i="0">
                <a:solidFill>
                  <a:schemeClr val="tx1"/>
                </a:solidFill>
                <a:latin typeface="Montserrat Light" pitchFamily="2" charset="77"/>
              </a:defRPr>
            </a:lvl4pPr>
            <a:lvl5pPr>
              <a:lnSpc>
                <a:spcPct val="100000"/>
              </a:lnSpc>
              <a:buClrTx/>
              <a:defRPr sz="1100" b="0" i="0">
                <a:solidFill>
                  <a:schemeClr val="tx1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02B355-7B6A-0216-3D6C-96085FA350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48395" y="6366232"/>
            <a:ext cx="1023356" cy="2808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536E1EB-7A19-7C15-687F-FDA893BD0D0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4035" t="34992" r="64859" b="31989"/>
          <a:stretch/>
        </p:blipFill>
        <p:spPr>
          <a:xfrm>
            <a:off x="10972800" y="0"/>
            <a:ext cx="1219200" cy="12942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742BCA-9DA2-E8EE-46E4-FB9E36FECEA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045033" y="6526813"/>
            <a:ext cx="1616824" cy="14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922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5 Cream">
    <p:bg>
      <p:bgPr>
        <a:solidFill>
          <a:srgbClr val="F7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DC3D384D-A394-FABA-E531-1C719B2AD4A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212132" y="1483952"/>
            <a:ext cx="6385135" cy="468267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Montserrat Light" pitchFamily="2" charset="77"/>
              </a:defRPr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75568220-EE33-1BC7-B9D3-2DB50E652F0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4468" y="1487565"/>
            <a:ext cx="4320496" cy="79843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Tx/>
              <a:buNone/>
              <a:defRPr sz="2000" b="0">
                <a:solidFill>
                  <a:schemeClr val="tx1"/>
                </a:solidFill>
                <a:latin typeface="Montserrat" pitchFamily="2" charset="77"/>
              </a:defRPr>
            </a:lvl1pPr>
            <a:lvl2pPr marL="176212" indent="0">
              <a:buNone/>
              <a:defRPr/>
            </a:lvl2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53CB8EB7-7DA4-6DFA-8F42-686538FB3F2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4468" y="2370265"/>
            <a:ext cx="4320496" cy="37963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13587A-9DF2-CEF0-1E1A-6EB4D6AF0C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48395" y="6366232"/>
            <a:ext cx="1023356" cy="2808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420A178-C7DA-93E7-BAF0-FE03135D838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4035" t="34992" r="64859" b="31989"/>
          <a:stretch/>
        </p:blipFill>
        <p:spPr>
          <a:xfrm>
            <a:off x="10972800" y="0"/>
            <a:ext cx="1219200" cy="12942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EA1CCE-C738-3317-9DBE-BBC8B12E3EA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045033" y="6526813"/>
            <a:ext cx="1616824" cy="14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221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6 Cream">
    <p:bg>
      <p:bgPr>
        <a:solidFill>
          <a:srgbClr val="F7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5E60F5A-4827-D798-0DEA-92C36E2B99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" y="1447800"/>
            <a:ext cx="3221108" cy="464820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b="0" i="0">
                <a:solidFill>
                  <a:schemeClr val="tx1"/>
                </a:solidFill>
                <a:latin typeface="Montserrat Light" pitchFamily="2" charset="77"/>
              </a:defRPr>
            </a:lvl1pPr>
          </a:lstStyle>
          <a:p>
            <a:endParaRPr lang="en-US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8E5B212-C3CF-23A7-1FCE-1087613E7E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85446" y="1447800"/>
            <a:ext cx="3221108" cy="464820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b="0" i="0">
                <a:solidFill>
                  <a:schemeClr val="tx1"/>
                </a:solidFill>
                <a:latin typeface="Montserrat Light" pitchFamily="2" charset="77"/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8500BBD-6C20-267F-01E0-F1BD0F45D3F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458200" y="1447800"/>
            <a:ext cx="3221108" cy="464820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b="0" i="0">
                <a:solidFill>
                  <a:schemeClr val="tx1"/>
                </a:solidFill>
                <a:latin typeface="Montserrat Light" pitchFamily="2" charset="77"/>
              </a:defRPr>
            </a:lvl1pPr>
          </a:lstStyle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4F713B-D11A-150A-27CA-689911416C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48395" y="6366232"/>
            <a:ext cx="1023356" cy="28084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6F58065-E401-7FBB-7495-12F28BA1E7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4035" t="34992" r="64859" b="31989"/>
          <a:stretch/>
        </p:blipFill>
        <p:spPr>
          <a:xfrm>
            <a:off x="10972800" y="0"/>
            <a:ext cx="1219200" cy="129422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0113450-F4CE-E692-4E0D-36621FACE9D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045033" y="6526813"/>
            <a:ext cx="1616824" cy="14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040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75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5" r:id="rId2"/>
    <p:sldLayoutId id="2147483657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691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E682F-3813-D709-DFFF-E20E7EA13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6052" y="1581744"/>
            <a:ext cx="10679891" cy="3713355"/>
          </a:xfrm>
        </p:spPr>
        <p:txBody>
          <a:bodyPr/>
          <a:lstStyle/>
          <a:p>
            <a:r>
              <a:rPr lang="en-US" sz="4800" dirty="0">
                <a:solidFill>
                  <a:srgbClr val="0043FF"/>
                </a:solidFill>
              </a:rPr>
              <a:t>Max</a:t>
            </a:r>
            <a:r>
              <a:rPr lang="en-US" sz="4800" dirty="0"/>
              <a:t> AI </a:t>
            </a:r>
            <a:br>
              <a:rPr lang="en-US" dirty="0"/>
            </a:br>
            <a:r>
              <a:rPr lang="en-US" sz="2800" b="0" dirty="0"/>
              <a:t>Your New REMAX</a:t>
            </a:r>
            <a:r>
              <a:rPr lang="en-US" sz="2800" b="0" baseline="30000" dirty="0"/>
              <a:t>®</a:t>
            </a:r>
            <a:r>
              <a:rPr lang="en-US" sz="2800" b="0" dirty="0"/>
              <a:t> Personal Assistant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14B5F5-6831-6141-E67A-0EC631E8628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7988"/>
          <a:stretch/>
        </p:blipFill>
        <p:spPr>
          <a:xfrm>
            <a:off x="7930836" y="635943"/>
            <a:ext cx="3195873" cy="59936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D647627-8539-05DE-2834-FEA5DD454AD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075" t="14054" r="40902" b="6305"/>
          <a:stretch/>
        </p:blipFill>
        <p:spPr>
          <a:xfrm>
            <a:off x="8082988" y="766119"/>
            <a:ext cx="2788993" cy="5863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401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FE1A9-515B-25D3-3473-938DBE7C7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Max Help My Business?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599F4D9-1429-CB2B-FC11-EC98F4FFFD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911" r="7493"/>
          <a:stretch/>
        </p:blipFill>
        <p:spPr>
          <a:xfrm>
            <a:off x="6662057" y="1777091"/>
            <a:ext cx="5176157" cy="41036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64D86F6-95DA-FEC9-BB18-51F595664F77}"/>
              </a:ext>
            </a:extLst>
          </p:cNvPr>
          <p:cNvSpPr txBox="1"/>
          <p:nvPr/>
        </p:nvSpPr>
        <p:spPr>
          <a:xfrm>
            <a:off x="563337" y="1470943"/>
            <a:ext cx="60987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0043FF"/>
                </a:solidFill>
                <a:effectLst/>
                <a:latin typeface="Montserrat" pitchFamily="2" charset="77"/>
              </a:rPr>
              <a:t>Max</a:t>
            </a:r>
            <a:r>
              <a:rPr lang="en-US" b="0" i="0" dirty="0">
                <a:effectLst/>
                <a:latin typeface="Montserrat" pitchFamily="2" charset="77"/>
              </a:rPr>
              <a:t> will live on your MAXTech</a:t>
            </a:r>
            <a:r>
              <a:rPr lang="en-US" b="0" i="0" baseline="30000" dirty="0">
                <a:effectLst/>
                <a:latin typeface="Montserrat" pitchFamily="2" charset="77"/>
              </a:rPr>
              <a:t>®</a:t>
            </a:r>
            <a:r>
              <a:rPr lang="en-US" b="0" i="0" dirty="0">
                <a:effectLst/>
                <a:latin typeface="Montserrat" pitchFamily="2" charset="77"/>
              </a:rPr>
              <a:t> powered by BoldTrail website, working hard to funnel leads directly into your CRM by:</a:t>
            </a:r>
            <a:endParaRPr lang="en-US" dirty="0">
              <a:latin typeface="Montserrat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A5F88AD-4A5F-27AA-29A7-08B6C198BD69}"/>
              </a:ext>
            </a:extLst>
          </p:cNvPr>
          <p:cNvSpPr/>
          <p:nvPr/>
        </p:nvSpPr>
        <p:spPr>
          <a:xfrm>
            <a:off x="1773382" y="3722097"/>
            <a:ext cx="4464131" cy="989970"/>
          </a:xfrm>
          <a:prstGeom prst="rect">
            <a:avLst/>
          </a:prstGeom>
          <a:solidFill>
            <a:srgbClr val="F7F5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0" i="0" dirty="0">
                <a:solidFill>
                  <a:sysClr val="windowText" lastClr="000000"/>
                </a:solidFill>
                <a:effectLst/>
                <a:latin typeface="Montserrat" pitchFamily="2" charset="77"/>
              </a:rPr>
              <a:t>Gathering lead intel from </a:t>
            </a:r>
          </a:p>
          <a:p>
            <a:pPr algn="ctr"/>
            <a:r>
              <a:rPr lang="en-US" b="0" i="0" dirty="0">
                <a:solidFill>
                  <a:sysClr val="windowText" lastClr="000000"/>
                </a:solidFill>
                <a:effectLst/>
                <a:latin typeface="Montserrat" pitchFamily="2" charset="77"/>
              </a:rPr>
              <a:t>website visitors</a:t>
            </a:r>
            <a:endParaRPr lang="en-US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6484F9-F080-ECEB-B580-CD724A80E21F}"/>
              </a:ext>
            </a:extLst>
          </p:cNvPr>
          <p:cNvSpPr/>
          <p:nvPr/>
        </p:nvSpPr>
        <p:spPr>
          <a:xfrm>
            <a:off x="1773381" y="2581553"/>
            <a:ext cx="4464132" cy="953264"/>
          </a:xfrm>
          <a:prstGeom prst="rect">
            <a:avLst/>
          </a:prstGeom>
          <a:solidFill>
            <a:srgbClr val="F7F5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0" i="0" dirty="0">
                <a:solidFill>
                  <a:schemeClr val="tx1"/>
                </a:solidFill>
                <a:effectLst/>
                <a:latin typeface="Montserrat" pitchFamily="2" charset="77"/>
              </a:rPr>
              <a:t>Connecting with consumers right away, 24/7</a:t>
            </a:r>
            <a:endParaRPr lang="en-US" dirty="0">
              <a:solidFill>
                <a:schemeClr val="tx1"/>
              </a:solidFill>
              <a:latin typeface="Montserrat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0BF7C50-D6CD-6A95-9F2D-6175B0FA76B7}"/>
              </a:ext>
            </a:extLst>
          </p:cNvPr>
          <p:cNvSpPr/>
          <p:nvPr/>
        </p:nvSpPr>
        <p:spPr>
          <a:xfrm>
            <a:off x="1773381" y="4917621"/>
            <a:ext cx="4464132" cy="953264"/>
          </a:xfrm>
          <a:prstGeom prst="rect">
            <a:avLst/>
          </a:prstGeom>
          <a:solidFill>
            <a:srgbClr val="F7F5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0" i="0" dirty="0">
                <a:solidFill>
                  <a:schemeClr val="tx1"/>
                </a:solidFill>
                <a:effectLst/>
                <a:latin typeface="Montserrat" pitchFamily="2" charset="77"/>
              </a:rPr>
              <a:t>Putting in the work up front </a:t>
            </a:r>
          </a:p>
          <a:p>
            <a:pPr algn="ctr"/>
            <a:r>
              <a:rPr lang="en-US" b="0" i="0" dirty="0">
                <a:solidFill>
                  <a:schemeClr val="tx1"/>
                </a:solidFill>
                <a:effectLst/>
                <a:latin typeface="Montserrat" pitchFamily="2" charset="77"/>
              </a:rPr>
              <a:t>so you don’t have to</a:t>
            </a:r>
            <a:endParaRPr lang="en-US" dirty="0">
              <a:solidFill>
                <a:schemeClr val="tx1"/>
              </a:solidFill>
              <a:latin typeface="Montserrat" pitchFamily="2" charset="77"/>
            </a:endParaRPr>
          </a:p>
        </p:txBody>
      </p:sp>
      <p:pic>
        <p:nvPicPr>
          <p:cNvPr id="19" name="Graphic 18" descr="Inbox outline">
            <a:extLst>
              <a:ext uri="{FF2B5EF4-FFF2-40B4-BE49-F238E27FC236}">
                <a16:creationId xmlns:a16="http://schemas.microsoft.com/office/drawing/2014/main" id="{B114A7D2-68CC-D096-A374-E4E2801B82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6709" y="4914136"/>
            <a:ext cx="914400" cy="914400"/>
          </a:xfrm>
          <a:prstGeom prst="rect">
            <a:avLst/>
          </a:prstGeom>
        </p:spPr>
      </p:pic>
      <p:pic>
        <p:nvPicPr>
          <p:cNvPr id="21" name="Graphic 20" descr="Internet outline">
            <a:extLst>
              <a:ext uri="{FF2B5EF4-FFF2-40B4-BE49-F238E27FC236}">
                <a16:creationId xmlns:a16="http://schemas.microsoft.com/office/drawing/2014/main" id="{A764A057-92E1-EA05-5F87-DA7918FE10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41252" y="3735855"/>
            <a:ext cx="914400" cy="9144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5E41506-4AD9-3B88-7984-B1FC7DCD78B2}"/>
              </a:ext>
            </a:extLst>
          </p:cNvPr>
          <p:cNvSpPr txBox="1"/>
          <p:nvPr/>
        </p:nvSpPr>
        <p:spPr>
          <a:xfrm>
            <a:off x="8211742" y="6525195"/>
            <a:ext cx="398025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0" i="0" dirty="0">
                <a:effectLst/>
                <a:latin typeface="Arial" panose="020B0604020202020204" pitchFamily="34" charset="0"/>
              </a:rPr>
              <a:t>©2025 RE/MAX, LLC. Each Office Independently Owned and Operated. 25_807</a:t>
            </a:r>
            <a:endParaRPr lang="en-US" sz="800" dirty="0"/>
          </a:p>
        </p:txBody>
      </p:sp>
      <p:pic>
        <p:nvPicPr>
          <p:cNvPr id="26" name="Graphic 25" descr="Connections outline">
            <a:extLst>
              <a:ext uri="{FF2B5EF4-FFF2-40B4-BE49-F238E27FC236}">
                <a16:creationId xmlns:a16="http://schemas.microsoft.com/office/drawing/2014/main" id="{CF81E0C2-3884-E516-8F4F-B5ABB07A1A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81165" y="260098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827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E7B24-DE66-50F7-0E76-3AC86023BD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F7A6C-CC80-550B-F179-E4DA9BED9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635" y="261431"/>
            <a:ext cx="10177094" cy="900332"/>
          </a:xfrm>
        </p:spPr>
        <p:txBody>
          <a:bodyPr/>
          <a:lstStyle/>
          <a:p>
            <a:r>
              <a:rPr lang="en-US" dirty="0"/>
              <a:t>What Does Max Do for Potential Clients?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1650D9-6EC4-FA5B-9B6E-34CC5D0625D8}"/>
              </a:ext>
            </a:extLst>
          </p:cNvPr>
          <p:cNvSpPr txBox="1"/>
          <p:nvPr/>
        </p:nvSpPr>
        <p:spPr>
          <a:xfrm>
            <a:off x="352642" y="1483215"/>
            <a:ext cx="11486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0043FF"/>
                </a:solidFill>
                <a:effectLst/>
                <a:latin typeface="Montserrat" pitchFamily="2" charset="77"/>
              </a:rPr>
              <a:t>Max</a:t>
            </a:r>
            <a:r>
              <a:rPr lang="en-US" b="0" i="0" dirty="0">
                <a:effectLst/>
                <a:latin typeface="Montserrat" pitchFamily="2" charset="77"/>
              </a:rPr>
              <a:t> greets visitors to your MAXTech</a:t>
            </a:r>
            <a:r>
              <a:rPr lang="en-US" b="0" i="0" baseline="30000" dirty="0">
                <a:effectLst/>
                <a:latin typeface="Montserrat" pitchFamily="2" charset="77"/>
              </a:rPr>
              <a:t>®</a:t>
            </a:r>
            <a:r>
              <a:rPr lang="en-US" b="0" i="0" dirty="0">
                <a:effectLst/>
                <a:latin typeface="Montserrat" pitchFamily="2" charset="77"/>
              </a:rPr>
              <a:t> powered by BoldTrail website, answering questions like:</a:t>
            </a:r>
            <a:endParaRPr lang="en-US" dirty="0">
              <a:latin typeface="Montserrat" pitchFamily="2" charset="7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03010A-BC06-AFFD-9844-42871599A085}"/>
              </a:ext>
            </a:extLst>
          </p:cNvPr>
          <p:cNvSpPr txBox="1"/>
          <p:nvPr/>
        </p:nvSpPr>
        <p:spPr>
          <a:xfrm>
            <a:off x="8211742" y="6525195"/>
            <a:ext cx="398025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0" i="0" dirty="0">
                <a:effectLst/>
                <a:latin typeface="Arial" panose="020B0604020202020204" pitchFamily="34" charset="0"/>
              </a:rPr>
              <a:t>©2025 RE/MAX, LLC. Each Office Independently Owned and Operated. 25_807</a:t>
            </a:r>
            <a:endParaRPr lang="en-US" sz="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D1D0FA-D781-A116-FBBA-F6F5CF84B245}"/>
              </a:ext>
            </a:extLst>
          </p:cNvPr>
          <p:cNvSpPr txBox="1"/>
          <p:nvPr/>
        </p:nvSpPr>
        <p:spPr>
          <a:xfrm>
            <a:off x="7004490" y="2693399"/>
            <a:ext cx="44619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0" i="0" dirty="0">
                <a:solidFill>
                  <a:schemeClr val="tx1"/>
                </a:solidFill>
                <a:effectLst/>
                <a:latin typeface="Montserrat" pitchFamily="2" charset="77"/>
              </a:rPr>
              <a:t>What are key features of this home?</a:t>
            </a:r>
            <a:endParaRPr lang="en-US" sz="1800" dirty="0">
              <a:solidFill>
                <a:schemeClr val="tx1"/>
              </a:solidFill>
              <a:latin typeface="Montserrat" pitchFamily="2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045985-496E-6303-BE8A-D4EE7A60D698}"/>
              </a:ext>
            </a:extLst>
          </p:cNvPr>
          <p:cNvSpPr txBox="1"/>
          <p:nvPr/>
        </p:nvSpPr>
        <p:spPr>
          <a:xfrm>
            <a:off x="7498000" y="3982923"/>
            <a:ext cx="34749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0" i="0" dirty="0">
                <a:solidFill>
                  <a:schemeClr val="tx1"/>
                </a:solidFill>
                <a:effectLst/>
                <a:latin typeface="Montserrat" pitchFamily="2" charset="77"/>
              </a:rPr>
              <a:t>Can I schedule a showing?</a:t>
            </a:r>
            <a:endParaRPr lang="en-US" sz="1800" dirty="0">
              <a:solidFill>
                <a:schemeClr val="tx1"/>
              </a:solidFill>
              <a:latin typeface="Montserrat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733BE6-DE66-7041-2757-E31291BA4E9F}"/>
              </a:ext>
            </a:extLst>
          </p:cNvPr>
          <p:cNvSpPr txBox="1"/>
          <p:nvPr/>
        </p:nvSpPr>
        <p:spPr>
          <a:xfrm>
            <a:off x="7004490" y="3338161"/>
            <a:ext cx="44619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0" i="0" dirty="0">
                <a:solidFill>
                  <a:schemeClr val="tx1"/>
                </a:solidFill>
                <a:effectLst/>
                <a:latin typeface="Montserrat" pitchFamily="2" charset="77"/>
              </a:rPr>
              <a:t>How are the schools in this area?</a:t>
            </a:r>
            <a:endParaRPr lang="en-US" sz="1800" dirty="0">
              <a:solidFill>
                <a:schemeClr val="tx1"/>
              </a:solidFill>
              <a:latin typeface="Montserrat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1F954F-2492-4AFD-B332-64D040611DB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777" t="5222" r="12466" b="5269"/>
          <a:stretch/>
        </p:blipFill>
        <p:spPr>
          <a:xfrm>
            <a:off x="644634" y="2074199"/>
            <a:ext cx="6251520" cy="381744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E29A364-AE9B-ED58-0C4C-DCF95E1B0CB3}"/>
              </a:ext>
            </a:extLst>
          </p:cNvPr>
          <p:cNvSpPr txBox="1"/>
          <p:nvPr/>
        </p:nvSpPr>
        <p:spPr>
          <a:xfrm>
            <a:off x="7245348" y="4627686"/>
            <a:ext cx="39802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0" i="0" dirty="0">
                <a:solidFill>
                  <a:schemeClr val="tx1"/>
                </a:solidFill>
                <a:effectLst/>
                <a:latin typeface="Montserrat" pitchFamily="2" charset="77"/>
              </a:rPr>
              <a:t>Can a REMAX</a:t>
            </a:r>
            <a:r>
              <a:rPr lang="en-US" sz="1800" b="0" i="0" baseline="30000" dirty="0">
                <a:solidFill>
                  <a:schemeClr val="tx1"/>
                </a:solidFill>
                <a:effectLst/>
                <a:latin typeface="Montserrat" pitchFamily="2" charset="77"/>
              </a:rPr>
              <a:t>®</a:t>
            </a:r>
            <a:r>
              <a:rPr lang="en-US" sz="1800" b="0" i="0" dirty="0">
                <a:solidFill>
                  <a:schemeClr val="tx1"/>
                </a:solidFill>
                <a:effectLst/>
                <a:latin typeface="Montserrat" pitchFamily="2" charset="77"/>
              </a:rPr>
              <a:t> agent contact </a:t>
            </a:r>
          </a:p>
          <a:p>
            <a:pPr algn="ctr"/>
            <a:r>
              <a:rPr lang="en-US" sz="1800" b="0" i="0" dirty="0">
                <a:solidFill>
                  <a:schemeClr val="tx1"/>
                </a:solidFill>
                <a:effectLst/>
                <a:latin typeface="Montserrat" pitchFamily="2" charset="77"/>
              </a:rPr>
              <a:t>me about this property?</a:t>
            </a:r>
            <a:endParaRPr lang="en-US" sz="1800" dirty="0">
              <a:solidFill>
                <a:schemeClr val="tx1"/>
              </a:solidFill>
              <a:latin typeface="Montserrat" pitchFamily="2" charset="77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881243D-C0F7-60B7-3845-D4082F39739D}"/>
              </a:ext>
            </a:extLst>
          </p:cNvPr>
          <p:cNvCxnSpPr>
            <a:cxnSpLocks/>
          </p:cNvCxnSpPr>
          <p:nvPr/>
        </p:nvCxnSpPr>
        <p:spPr>
          <a:xfrm>
            <a:off x="6449568" y="2878065"/>
            <a:ext cx="65836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BA5244E-9374-4E11-C1C4-0CDBCBB8AE83}"/>
              </a:ext>
            </a:extLst>
          </p:cNvPr>
          <p:cNvCxnSpPr>
            <a:cxnSpLocks/>
          </p:cNvCxnSpPr>
          <p:nvPr/>
        </p:nvCxnSpPr>
        <p:spPr>
          <a:xfrm>
            <a:off x="6449568" y="3522827"/>
            <a:ext cx="79578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7365F9E-3CD1-542B-77AA-D8814188DB87}"/>
              </a:ext>
            </a:extLst>
          </p:cNvPr>
          <p:cNvCxnSpPr>
            <a:cxnSpLocks/>
            <a:endCxn id="10" idx="1"/>
          </p:cNvCxnSpPr>
          <p:nvPr/>
        </p:nvCxnSpPr>
        <p:spPr>
          <a:xfrm flipV="1">
            <a:off x="6449568" y="4167589"/>
            <a:ext cx="1048432" cy="543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87B4CE9-AA73-7593-67CC-EA47458054C8}"/>
              </a:ext>
            </a:extLst>
          </p:cNvPr>
          <p:cNvCxnSpPr>
            <a:cxnSpLocks/>
          </p:cNvCxnSpPr>
          <p:nvPr/>
        </p:nvCxnSpPr>
        <p:spPr>
          <a:xfrm>
            <a:off x="6449568" y="4798305"/>
            <a:ext cx="97972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8473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A32E8B-F1AD-4219-D33C-1438BEF283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9D968-86A9-0CCE-9F6B-ED13F739B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628" y="243857"/>
            <a:ext cx="7310762" cy="900332"/>
          </a:xfrm>
        </p:spPr>
        <p:txBody>
          <a:bodyPr/>
          <a:lstStyle/>
          <a:p>
            <a:r>
              <a:rPr lang="en-US" dirty="0">
                <a:effectLst/>
              </a:rPr>
              <a:t>Why Use Max AI Now?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F2177B-5DC1-4B11-4389-EF6C833B797C}"/>
              </a:ext>
            </a:extLst>
          </p:cNvPr>
          <p:cNvSpPr txBox="1"/>
          <p:nvPr/>
        </p:nvSpPr>
        <p:spPr>
          <a:xfrm>
            <a:off x="576628" y="2102449"/>
            <a:ext cx="41593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US" b="1" i="0" dirty="0">
                <a:solidFill>
                  <a:srgbClr val="0043FF"/>
                </a:solidFill>
                <a:effectLst/>
                <a:latin typeface="Montserrat" pitchFamily="2" charset="77"/>
              </a:rPr>
              <a:t>Max</a:t>
            </a:r>
            <a:r>
              <a:rPr lang="en-US" b="0" i="0" dirty="0">
                <a:solidFill>
                  <a:srgbClr val="323338"/>
                </a:solidFill>
                <a:effectLst/>
                <a:latin typeface="Montserrat" pitchFamily="2" charset="77"/>
              </a:rPr>
              <a:t> helps you focus on doing </a:t>
            </a:r>
          </a:p>
          <a:p>
            <a:pPr algn="l" fontAlgn="base"/>
            <a:r>
              <a:rPr lang="en-US" b="0" i="0" dirty="0">
                <a:solidFill>
                  <a:srgbClr val="323338"/>
                </a:solidFill>
                <a:effectLst/>
                <a:latin typeface="Montserrat" pitchFamily="2" charset="77"/>
              </a:rPr>
              <a:t>what you do best – closing deals.</a:t>
            </a:r>
            <a:endParaRPr lang="en-US" dirty="0">
              <a:latin typeface="Montserrat" pitchFamily="2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FE4FB4-6FC5-1CF4-5A04-9023FF87ECAC}"/>
              </a:ext>
            </a:extLst>
          </p:cNvPr>
          <p:cNvSpPr txBox="1"/>
          <p:nvPr/>
        </p:nvSpPr>
        <p:spPr>
          <a:xfrm>
            <a:off x="8211742" y="6525195"/>
            <a:ext cx="398025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0" i="0" dirty="0">
                <a:effectLst/>
                <a:latin typeface="Arial" panose="020B0604020202020204" pitchFamily="34" charset="0"/>
              </a:rPr>
              <a:t>©2025 RE/MAX, LLC. Each Office Independently Owned and Operated. 25_807</a:t>
            </a:r>
            <a:endParaRPr lang="en-US" sz="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019076-0901-241B-0ED0-C63886B841BD}"/>
              </a:ext>
            </a:extLst>
          </p:cNvPr>
          <p:cNvSpPr txBox="1"/>
          <p:nvPr/>
        </p:nvSpPr>
        <p:spPr>
          <a:xfrm>
            <a:off x="576628" y="3116949"/>
            <a:ext cx="484709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323338"/>
                </a:solidFill>
                <a:effectLst/>
                <a:latin typeface="Montserrat" pitchFamily="2" charset="77"/>
              </a:rPr>
              <a:t>Gain valuable time back in your day </a:t>
            </a:r>
          </a:p>
          <a:p>
            <a:r>
              <a:rPr lang="en-US" b="0" i="0" dirty="0">
                <a:solidFill>
                  <a:srgbClr val="323338"/>
                </a:solidFill>
                <a:effectLst/>
                <a:latin typeface="Montserrat" pitchFamily="2" charset="77"/>
              </a:rPr>
              <a:t>with this </a:t>
            </a:r>
            <a:r>
              <a:rPr lang="en-US" b="1" dirty="0">
                <a:effectLst/>
                <a:latin typeface="Montserrat" pitchFamily="2" charset="77"/>
              </a:rPr>
              <a:t>affordable</a:t>
            </a:r>
            <a:r>
              <a:rPr lang="en-US" b="1" dirty="0">
                <a:solidFill>
                  <a:srgbClr val="323338"/>
                </a:solidFill>
                <a:effectLst/>
                <a:latin typeface="Montserrat" pitchFamily="2" charset="77"/>
              </a:rPr>
              <a:t>, </a:t>
            </a:r>
            <a:r>
              <a:rPr lang="en-US" b="1" dirty="0">
                <a:effectLst/>
                <a:latin typeface="Montserrat" pitchFamily="2" charset="77"/>
              </a:rPr>
              <a:t>tailored solution </a:t>
            </a:r>
          </a:p>
          <a:p>
            <a:r>
              <a:rPr lang="en-US" b="0" i="0" dirty="0">
                <a:solidFill>
                  <a:srgbClr val="323338"/>
                </a:solidFill>
                <a:effectLst/>
                <a:latin typeface="Montserrat" pitchFamily="2" charset="77"/>
              </a:rPr>
              <a:t>to give your business a new boost. 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A0605E9-DCEF-6BC0-BD17-1FAF061FDDE4}"/>
              </a:ext>
            </a:extLst>
          </p:cNvPr>
          <p:cNvSpPr txBox="1"/>
          <p:nvPr/>
        </p:nvSpPr>
        <p:spPr>
          <a:xfrm>
            <a:off x="576628" y="4408448"/>
            <a:ext cx="446715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Montserrat" pitchFamily="2" charset="77"/>
              </a:rPr>
              <a:t>Monthly, quarterly and annual subscriptions </a:t>
            </a:r>
            <a:r>
              <a:rPr lang="en-US" b="1" dirty="0">
                <a:latin typeface="Montserrat" pitchFamily="2" charset="77"/>
              </a:rPr>
              <a:t>n</a:t>
            </a:r>
            <a:r>
              <a:rPr lang="en-US" b="1" i="0" dirty="0">
                <a:effectLst/>
                <a:latin typeface="Montserrat" pitchFamily="2" charset="77"/>
              </a:rPr>
              <a:t>ow</a:t>
            </a:r>
            <a:r>
              <a:rPr lang="en-US" b="0" i="0" dirty="0">
                <a:effectLst/>
                <a:latin typeface="Montserrat" pitchFamily="2" charset="77"/>
              </a:rPr>
              <a:t> </a:t>
            </a:r>
            <a:r>
              <a:rPr lang="en-US" b="1" i="0" dirty="0">
                <a:effectLst/>
                <a:latin typeface="Montserrat" pitchFamily="2" charset="77"/>
              </a:rPr>
              <a:t>available</a:t>
            </a:r>
            <a:r>
              <a:rPr lang="en-US" b="0" i="0" dirty="0">
                <a:effectLst/>
                <a:latin typeface="Montserrat" pitchFamily="2" charset="77"/>
              </a:rPr>
              <a:t> </a:t>
            </a:r>
            <a:r>
              <a:rPr lang="en-US" b="0" i="0" dirty="0">
                <a:solidFill>
                  <a:srgbClr val="323338"/>
                </a:solidFill>
                <a:effectLst/>
                <a:latin typeface="Montserrat" pitchFamily="2" charset="77"/>
              </a:rPr>
              <a:t>through Marketing as a Service (MaaS).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927532-CE10-A999-8BD3-D1D76AFC1C0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7988"/>
          <a:stretch/>
        </p:blipFill>
        <p:spPr>
          <a:xfrm>
            <a:off x="7265904" y="1367073"/>
            <a:ext cx="2622582" cy="49184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E26541B-A159-69FE-08B0-B5F1F167DE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075" t="14054" r="40902" b="6305"/>
          <a:stretch/>
        </p:blipFill>
        <p:spPr>
          <a:xfrm>
            <a:off x="7391012" y="1495168"/>
            <a:ext cx="2282046" cy="4797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266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531C7-BE85-14A2-0ED4-0C92A8D20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268296-F093-2E61-EAC2-B5C7C8CC4B6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US: This is not an offer of a franchise. Any franchise offer is made only after a Franchise Disclosure Document has been provided. New York residents: An offering is made by prospectus only. Minnesota Reg. No. F-9950. RE/MAX, LLC and RE/MAX Integrated Regions, LLC, 5075 S. Syracuse Street, Denver, CO 80237, 1.303.770.5531.</a:t>
            </a:r>
          </a:p>
          <a:p>
            <a:r>
              <a:rPr lang="en-US" dirty="0"/>
              <a:t>CAN: The information in this advertisement is not an offer to sell, or a solicitation of an offer to buy, a franchise; it is for informational purposes only. RE/MAX of Western Canada (1998), LLC and RE/MAX Ontario-Atlantic Canada, Inc. ©2025 RE/MAX, LLC. Each Office Independently Owned and Operated. 25_807</a:t>
            </a:r>
          </a:p>
        </p:txBody>
      </p:sp>
    </p:spTree>
    <p:extLst>
      <p:ext uri="{BB962C8B-B14F-4D97-AF65-F5344CB8AC3E}">
        <p14:creationId xmlns:p14="http://schemas.microsoft.com/office/powerpoint/2010/main" val="1120990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MAX Colors 2025">
      <a:dk1>
        <a:srgbClr val="000000"/>
      </a:dk1>
      <a:lt1>
        <a:srgbClr val="FFFFFF"/>
      </a:lt1>
      <a:dk2>
        <a:srgbClr val="000E34"/>
      </a:dk2>
      <a:lt2>
        <a:srgbClr val="FFFFFF"/>
      </a:lt2>
      <a:accent1>
        <a:srgbClr val="FF1200"/>
      </a:accent1>
      <a:accent2>
        <a:srgbClr val="0043FF"/>
      </a:accent2>
      <a:accent3>
        <a:srgbClr val="000E34"/>
      </a:accent3>
      <a:accent4>
        <a:srgbClr val="FFFFFF"/>
      </a:accent4>
      <a:accent5>
        <a:srgbClr val="660000"/>
      </a:accent5>
      <a:accent6>
        <a:srgbClr val="F7F5EE"/>
      </a:accent6>
      <a:hlink>
        <a:srgbClr val="0043FF"/>
      </a:hlink>
      <a:folHlink>
        <a:srgbClr val="0043FF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b="0" i="0" dirty="0" smtClean="0">
            <a:latin typeface="Montserrat Light" pitchFamily="2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2683cbc-9c93-415f-b969-72f44daed197">
      <Terms xmlns="http://schemas.microsoft.com/office/infopath/2007/PartnerControls"/>
    </lcf76f155ced4ddcb4097134ff3c332f>
    <TaxCatchAll xmlns="25538a3e-c2bd-4606-a343-7672fef2572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60D375F95CDDE4C95E8C7E33B9BF263" ma:contentTypeVersion="10" ma:contentTypeDescription="Create a new document." ma:contentTypeScope="" ma:versionID="37f4d12c7100c4f36c346f96176d7edd">
  <xsd:schema xmlns:xsd="http://www.w3.org/2001/XMLSchema" xmlns:xs="http://www.w3.org/2001/XMLSchema" xmlns:p="http://schemas.microsoft.com/office/2006/metadata/properties" xmlns:ns2="d2683cbc-9c93-415f-b969-72f44daed197" xmlns:ns3="25538a3e-c2bd-4606-a343-7672fef25726" targetNamespace="http://schemas.microsoft.com/office/2006/metadata/properties" ma:root="true" ma:fieldsID="88dd401d23aea06707172745ac7ee13b" ns2:_="" ns3:_="">
    <xsd:import namespace="d2683cbc-9c93-415f-b969-72f44daed197"/>
    <xsd:import namespace="25538a3e-c2bd-4606-a343-7672fef2572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683cbc-9c93-415f-b969-72f44daed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b447bb2-6a8d-4126-bc9d-6a44a9cb4e1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538a3e-c2bd-4606-a343-7672fef2572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da3133b-b544-4076-a779-23cb839c0cec}" ma:internalName="TaxCatchAll" ma:showField="CatchAllData" ma:web="25538a3e-c2bd-4606-a343-7672fef2572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C38229-24A6-4A7A-AAE8-C4EEE6751EA7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a4e05ee8-2e27-4644-b9ae-c5b70e713ef2"/>
    <ds:schemaRef ds:uri="http://schemas.microsoft.com/office/infopath/2007/PartnerControl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03A2461-1A07-4CC6-BBF0-5D8EFD29C464}"/>
</file>

<file path=customXml/itemProps3.xml><?xml version="1.0" encoding="utf-8"?>
<ds:datastoreItem xmlns:ds="http://schemas.openxmlformats.org/officeDocument/2006/customXml" ds:itemID="{44A74FD7-2B90-494F-A3A4-596C626A23F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5871</TotalTime>
  <Words>367</Words>
  <Application>Microsoft Macintosh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Arial</vt:lpstr>
      <vt:lpstr>Montserrat</vt:lpstr>
      <vt:lpstr>Montserrat Light</vt:lpstr>
      <vt:lpstr>Office Theme</vt:lpstr>
      <vt:lpstr>Max AI  Your New REMAX® Personal Assistant</vt:lpstr>
      <vt:lpstr>How Does Max Help My Business?</vt:lpstr>
      <vt:lpstr>What Does Max Do for Potential Clients?</vt:lpstr>
      <vt:lpstr>Why Use Max AI Now?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Pick the theme that suits your presentation best: Use a single color theme for the entire thing or highlight different sections with extra colors.</dc:title>
  <dc:creator>Williamson, Lindsey</dc:creator>
  <cp:lastModifiedBy>Welty, Cinde</cp:lastModifiedBy>
  <cp:revision>3</cp:revision>
  <dcterms:created xsi:type="dcterms:W3CDTF">2025-04-04T20:26:21Z</dcterms:created>
  <dcterms:modified xsi:type="dcterms:W3CDTF">2025-11-04T19:45:10Z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0x010100F60D375F95CDDE4C95E8C7E33B9BF263</vt:lpwstr>
  </property>
  <property fmtid="{D5CDD505-2E9C-101B-9397-08002B2CF9AE}" pid="3" name="MediaServiceImageTags">
    <vt:lpwstr/>
  </property>
</Properties>
</file>